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</p:sldMasterIdLst>
  <p:notesMasterIdLst>
    <p:notesMasterId r:id="rId24"/>
  </p:notesMasterIdLst>
  <p:sldIdLst>
    <p:sldId id="271" r:id="rId2"/>
    <p:sldId id="270" r:id="rId3"/>
    <p:sldId id="269" r:id="rId4"/>
    <p:sldId id="273" r:id="rId5"/>
    <p:sldId id="275" r:id="rId6"/>
    <p:sldId id="278" r:id="rId7"/>
    <p:sldId id="274" r:id="rId8"/>
    <p:sldId id="277" r:id="rId9"/>
    <p:sldId id="257" r:id="rId10"/>
    <p:sldId id="279" r:id="rId11"/>
    <p:sldId id="280" r:id="rId12"/>
    <p:sldId id="259" r:id="rId13"/>
    <p:sldId id="261" r:id="rId14"/>
    <p:sldId id="268" r:id="rId15"/>
    <p:sldId id="284" r:id="rId16"/>
    <p:sldId id="285" r:id="rId17"/>
    <p:sldId id="260" r:id="rId18"/>
    <p:sldId id="267" r:id="rId19"/>
    <p:sldId id="272" r:id="rId20"/>
    <p:sldId id="281" r:id="rId21"/>
    <p:sldId id="282" r:id="rId22"/>
    <p:sldId id="28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47BEF-0D8D-454A-B743-F994953B965C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EAA8F-F1EB-46F0-BAA1-17D946E65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62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77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301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16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5890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1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05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18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908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5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18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7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15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29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88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572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19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60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F2E60-E9CF-4EFB-9896-53FA5FFD4574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B4692-69F9-4EB3-9134-AC5F0C5A57E5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7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4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6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7.wmf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7.wmf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7.wmf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0.wdp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30745" y="292659"/>
            <a:ext cx="12192000" cy="2862144"/>
          </a:xfrm>
        </p:spPr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Веселые человечки</a:t>
            </a:r>
            <a:endParaRPr lang="ru-RU" sz="8800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4768" y="449783"/>
            <a:ext cx="1999397" cy="6858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makets.vsemayki.ru/catalog_img/154130/child/blue_5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34" l="1227" r="98773">
                        <a14:backgroundMark x1="0" y1="65297" x2="1840" y2="84932"/>
                        <a14:backgroundMark x1="99387" y1="47489" x2="91411" y2="73059"/>
                        <a14:backgroundMark x1="33742" y1="0" x2="0" y2="913"/>
                        <a14:backgroundMark x1="99387" y1="83105" x2="97546" y2="86301"/>
                        <a14:backgroundMark x1="11043" y1="41553" x2="11656" y2="99543"/>
                        <a14:backgroundMark x1="49080" y1="81735" x2="46012" y2="86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636" y="4128448"/>
            <a:ext cx="1958248" cy="262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akets.vsemayki.ru/catalog_img/154134/child/white_5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60600" l="30200" r="68000">
                        <a14:foregroundMark x1="47200" y1="59200" x2="47200" y2="54400"/>
                        <a14:foregroundMark x1="53000" y1="58800" x2="55000" y2="52800"/>
                        <a14:foregroundMark x1="50000" y1="50600" x2="51200" y2="5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08" t="17894" r="31899" b="38302"/>
          <a:stretch/>
        </p:blipFill>
        <p:spPr bwMode="auto">
          <a:xfrm>
            <a:off x="7199194" y="3330012"/>
            <a:ext cx="1924334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akets.vsemayki.ru/catalog_img/131399/mamalong/white_5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6" b="89024" l="9714" r="89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845771">
            <a:off x="3179927" y="48880"/>
            <a:ext cx="3183997" cy="14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akets.vsemayki.ru/catalog_img/154132/child/white_5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00" b="60000" l="37200" r="616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5" t="16868" r="35191" b="40155"/>
          <a:stretch/>
        </p:blipFill>
        <p:spPr bwMode="auto">
          <a:xfrm flipH="1">
            <a:off x="3159457" y="4128448"/>
            <a:ext cx="1937982" cy="27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2" r="64560"/>
          <a:stretch/>
        </p:blipFill>
        <p:spPr>
          <a:xfrm>
            <a:off x="1389457" y="3677660"/>
            <a:ext cx="1913149" cy="27840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8" t="49935" r="-374"/>
          <a:stretch/>
        </p:blipFill>
        <p:spPr>
          <a:xfrm flipH="1">
            <a:off x="2064165" y="-75708"/>
            <a:ext cx="1310184" cy="2435648"/>
          </a:xfrm>
          <a:prstGeom prst="rect">
            <a:avLst/>
          </a:prstGeom>
        </p:spPr>
      </p:pic>
      <p:pic>
        <p:nvPicPr>
          <p:cNvPr id="1028" name="Picture 4" descr="http://makets.vsemayki.ru/catalog_img/154128/child/yellow_50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70" l="9396" r="89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8571" y="3675050"/>
            <a:ext cx="2115403" cy="27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7" t="55545" r="26893"/>
          <a:stretch/>
        </p:blipFill>
        <p:spPr>
          <a:xfrm>
            <a:off x="6901169" y="467868"/>
            <a:ext cx="1733266" cy="21626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1" b="50065"/>
          <a:stretch/>
        </p:blipFill>
        <p:spPr>
          <a:xfrm>
            <a:off x="9266587" y="3523170"/>
            <a:ext cx="1491818" cy="26183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r="30450" b="50065"/>
          <a:stretch/>
        </p:blipFill>
        <p:spPr>
          <a:xfrm flipH="1">
            <a:off x="9618247" y="117450"/>
            <a:ext cx="1859458" cy="22670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6" b="50065"/>
          <a:stretch/>
        </p:blipFill>
        <p:spPr>
          <a:xfrm>
            <a:off x="5957005" y="3617680"/>
            <a:ext cx="1396523" cy="2429301"/>
          </a:xfrm>
          <a:prstGeom prst="rect">
            <a:avLst/>
          </a:prstGeom>
        </p:spPr>
      </p:pic>
      <p:pic>
        <p:nvPicPr>
          <p:cNvPr id="2" name="Осторожно, обезьянки!  (audiopoisk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934697" y="267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9680" y="4023818"/>
            <a:ext cx="8610600" cy="12930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43" y="-2525"/>
            <a:ext cx="8294557" cy="686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04074" y="1143040"/>
            <a:ext cx="3011213" cy="3275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cap="none" dirty="0" smtClean="0">
                <a:ln w="0"/>
                <a:solidFill>
                  <a:srgbClr val="C00000"/>
                </a:solidFill>
              </a:rPr>
              <a:t>Развиваем мелкую моторику!</a:t>
            </a:r>
          </a:p>
          <a:p>
            <a:pPr algn="ctr"/>
            <a:r>
              <a:rPr lang="ru-RU" sz="2400" cap="none" dirty="0" smtClean="0">
                <a:ln w="0"/>
                <a:solidFill>
                  <a:srgbClr val="C00000"/>
                </a:solidFill>
              </a:rPr>
              <a:t>Надо всем нам развиваться</a:t>
            </a:r>
          </a:p>
          <a:p>
            <a:pPr algn="ctr"/>
            <a:r>
              <a:rPr lang="ru-RU" sz="2400" cap="none" dirty="0" smtClean="0">
                <a:ln w="0"/>
                <a:solidFill>
                  <a:srgbClr val="C00000"/>
                </a:solidFill>
              </a:rPr>
              <a:t>и усердно заниматься.</a:t>
            </a:r>
            <a:endParaRPr lang="ru-RU" sz="2400" cap="none" dirty="0">
              <a:ln w="0"/>
              <a:solidFill>
                <a:srgbClr val="C00000"/>
              </a:solidFill>
            </a:endParaRPr>
          </a:p>
        </p:txBody>
      </p:sp>
      <p:pic>
        <p:nvPicPr>
          <p:cNvPr id="6" name="Picture 7" descr="C3-HD-T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1441450"/>
          </a:xfrm>
          <a:prstGeom prst="rect">
            <a:avLst/>
          </a:prstGeom>
        </p:spPr>
      </p:pic>
      <p:pic>
        <p:nvPicPr>
          <p:cNvPr id="7" name="Picture 7" descr="C3-HD-BT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16846"/>
            <a:ext cx="12192000" cy="15206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6" b="50065"/>
          <a:stretch/>
        </p:blipFill>
        <p:spPr>
          <a:xfrm flipH="1">
            <a:off x="421334" y="3626858"/>
            <a:ext cx="1636309" cy="28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2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9" t="15657" r="3426"/>
          <a:stretch/>
        </p:blipFill>
        <p:spPr>
          <a:xfrm>
            <a:off x="3883750" y="1213041"/>
            <a:ext cx="7974368" cy="512006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32094" y="1255595"/>
            <a:ext cx="377074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cap="none" dirty="0" smtClean="0">
                <a:ln w="0"/>
                <a:solidFill>
                  <a:srgbClr val="C00000"/>
                </a:solidFill>
              </a:rPr>
              <a:t>Раз, два, три, четыре, пять,</a:t>
            </a:r>
          </a:p>
          <a:p>
            <a:pPr algn="ctr"/>
            <a:r>
              <a:rPr lang="ru-RU" sz="2800" cap="none" dirty="0" smtClean="0">
                <a:ln w="0"/>
                <a:solidFill>
                  <a:srgbClr val="C00000"/>
                </a:solidFill>
              </a:rPr>
              <a:t>Будем дружно мы играть.</a:t>
            </a:r>
            <a:endParaRPr lang="ru-RU" sz="2800" cap="none" dirty="0">
              <a:ln w="0"/>
              <a:solidFill>
                <a:srgbClr val="C00000"/>
              </a:solidFill>
            </a:endParaRPr>
          </a:p>
        </p:txBody>
      </p:sp>
      <p:pic>
        <p:nvPicPr>
          <p:cNvPr id="6" name="Picture 7" descr="C3-HD-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1441450"/>
          </a:xfrm>
          <a:prstGeom prst="rect">
            <a:avLst/>
          </a:prstGeom>
        </p:spPr>
      </p:pic>
      <p:pic>
        <p:nvPicPr>
          <p:cNvPr id="7" name="Picture 7" descr="C3-HD-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416550"/>
            <a:ext cx="12192000" cy="1441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7" b="89977" l="9974" r="89938">
                        <a14:foregroundMark x1="29921" y1="72261" x2="31244" y2="81352"/>
                        <a14:foregroundMark x1="55340" y1="70396" x2="57899" y2="82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3442" y="3434573"/>
            <a:ext cx="3883750" cy="294109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66174" y="506739"/>
            <a:ext cx="4114800" cy="748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Физ. минутка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7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3-HD-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196" y="5416550"/>
            <a:ext cx="12192000" cy="144145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16597" y="2108997"/>
            <a:ext cx="2653259" cy="2756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cap="none" dirty="0" smtClean="0">
                <a:ln w="0"/>
                <a:solidFill>
                  <a:srgbClr val="C00000"/>
                </a:solidFill>
              </a:rPr>
              <a:t>Поиграем, отдохнём, </a:t>
            </a:r>
          </a:p>
          <a:p>
            <a:pPr algn="ctr"/>
            <a:r>
              <a:rPr lang="ru-RU" sz="2800" cap="none" dirty="0" smtClean="0">
                <a:ln w="0"/>
                <a:solidFill>
                  <a:srgbClr val="C00000"/>
                </a:solidFill>
              </a:rPr>
              <a:t>Дружно книжку мы прочтем.</a:t>
            </a:r>
            <a:endParaRPr lang="ru-RU" sz="2800" cap="none" dirty="0">
              <a:ln w="0"/>
              <a:solidFill>
                <a:srgbClr val="C00000"/>
              </a:solidFill>
            </a:endParaRPr>
          </a:p>
        </p:txBody>
      </p:sp>
      <p:pic>
        <p:nvPicPr>
          <p:cNvPr id="9" name="Picture 7" descr="C3-HD-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28"/>
            <a:ext cx="12192000" cy="14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" b="99417" l="2648" r="96470">
                        <a14:foregroundMark x1="22948" y1="17249" x2="25331" y2="68648"/>
                        <a14:foregroundMark x1="75375" y1="56410" x2="73786" y2="63170"/>
                        <a14:foregroundMark x1="68844" y1="90559" x2="76699" y2="89277"/>
                        <a14:backgroundMark x1="65225" y1="94755" x2="81642" y2="95221"/>
                        <a14:backgroundMark x1="10327" y1="74126" x2="32657" y2="7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851"/>
          <a:stretch/>
        </p:blipFill>
        <p:spPr>
          <a:xfrm>
            <a:off x="3042579" y="3339964"/>
            <a:ext cx="2339314" cy="392373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595" y="1355367"/>
            <a:ext cx="4802951" cy="260449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Развитее воображения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/>
              <a:t>(Сочинение </a:t>
            </a:r>
            <a:r>
              <a:rPr lang="ru-RU" sz="2400" dirty="0" smtClean="0"/>
              <a:t>сказок)</a:t>
            </a:r>
            <a:br>
              <a:rPr lang="ru-RU" sz="24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68" y="1282932"/>
            <a:ext cx="6782936" cy="4408978"/>
          </a:xfrm>
        </p:spPr>
      </p:pic>
    </p:spTree>
    <p:extLst>
      <p:ext uri="{BB962C8B-B14F-4D97-AF65-F5344CB8AC3E}">
        <p14:creationId xmlns:p14="http://schemas.microsoft.com/office/powerpoint/2010/main" val="2490779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2" b="14779"/>
          <a:stretch/>
        </p:blipFill>
        <p:spPr>
          <a:xfrm>
            <a:off x="8216099" y="845565"/>
            <a:ext cx="2660214" cy="4824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b="11549"/>
          <a:stretch/>
        </p:blipFill>
        <p:spPr>
          <a:xfrm>
            <a:off x="2881127" y="4431712"/>
            <a:ext cx="4891896" cy="234008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r="7133" b="10772"/>
          <a:stretch/>
        </p:blipFill>
        <p:spPr>
          <a:xfrm>
            <a:off x="-9686" y="859306"/>
            <a:ext cx="3229898" cy="3590808"/>
          </a:xfrm>
        </p:spPr>
      </p:pic>
      <p:pic>
        <p:nvPicPr>
          <p:cNvPr id="4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14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7664" y="-92866"/>
            <a:ext cx="4114949" cy="93843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Арт-Педагогика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416550"/>
            <a:ext cx="12192000" cy="1441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2" r="64560"/>
          <a:stretch/>
        </p:blipFill>
        <p:spPr>
          <a:xfrm>
            <a:off x="247661" y="4031218"/>
            <a:ext cx="2190391" cy="3187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1" b="50065"/>
          <a:stretch/>
        </p:blipFill>
        <p:spPr>
          <a:xfrm>
            <a:off x="10654151" y="3730303"/>
            <a:ext cx="1655928" cy="2906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126" y="877707"/>
            <a:ext cx="4758059" cy="35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6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12"/>
          <a:stretch/>
        </p:blipFill>
        <p:spPr>
          <a:xfrm>
            <a:off x="1970512" y="1783917"/>
            <a:ext cx="4998720" cy="507408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9872" y="441961"/>
            <a:ext cx="3670785" cy="1752599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Кварцевание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проветривание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C3-HD-BT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68566" r="-3433"/>
          <a:stretch/>
        </p:blipFill>
        <p:spPr>
          <a:xfrm>
            <a:off x="0" y="4375150"/>
            <a:ext cx="12610531" cy="2482850"/>
          </a:xfrm>
          <a:prstGeom prst="rect">
            <a:avLst/>
          </a:prstGeom>
        </p:spPr>
      </p:pic>
      <p:pic>
        <p:nvPicPr>
          <p:cNvPr id="6" name="Picture 7" descr="C3-HD-T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1441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" b="99417" l="2648" r="96470">
                        <a14:foregroundMark x1="22948" y1="17249" x2="25331" y2="68648"/>
                        <a14:foregroundMark x1="75375" y1="56410" x2="73786" y2="63170"/>
                        <a14:foregroundMark x1="68844" y1="90559" x2="76699" y2="89277"/>
                        <a14:backgroundMark x1="65225" y1="94755" x2="81642" y2="95221"/>
                        <a14:backgroundMark x1="10327" y1="74126" x2="32657" y2="7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11"/>
          <a:stretch/>
        </p:blipFill>
        <p:spPr>
          <a:xfrm>
            <a:off x="7811576" y="583132"/>
            <a:ext cx="2828441" cy="3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0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1480" y="627213"/>
            <a:ext cx="4191000" cy="129302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сон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8" y="1721485"/>
            <a:ext cx="5649402" cy="49993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16" y="1721485"/>
            <a:ext cx="5357247" cy="49993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7358" y="1131515"/>
            <a:ext cx="1741636" cy="55893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5063" y="1368578"/>
            <a:ext cx="1898502" cy="5705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724306">
            <a:off x="7163491" y="22107"/>
            <a:ext cx="3475021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8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4397" y="0"/>
            <a:ext cx="2303206" cy="12930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399" y="1293028"/>
            <a:ext cx="10400071" cy="523060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малышу бассейн?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самого раннего возраста – один из самых простых способов сделать ребенка закаленным, здоровым и физически развитым.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профилактика простудных и других заболеваний укрепление иммунитета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правильной осанки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обмена веществ, сна, аппетита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нервной, дыхательной, сердечно-сосудистой систем, опорно-двигательного аппарата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плоскостопия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физических способностей: координации движений, силы, выносливости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синдроме повышенной возбудимости,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гипертонусе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гипотонусе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ДЦП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плаванию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эмоции вашего малыша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научится плавать и вы не будете боятся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него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Эффекта закаливания, в том числе, добиваются инструкторы. Вода в бассейне +34 градуса для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грудничков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детей постарше – +32, а вот температура воздуха уже +26 градусов, в раздевалке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+23-24 градуса.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разница температур и создает эффект закаливания.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89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3-HD-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252"/>
            <a:ext cx="12192000" cy="14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793" y="213293"/>
            <a:ext cx="6906495" cy="1241409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Уборка: Ежедневная влажная и генеральная 1 раз в месяц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3-HD-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416550"/>
            <a:ext cx="12192000" cy="144145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r="6305"/>
          <a:stretch/>
        </p:blipFill>
        <p:spPr>
          <a:xfrm>
            <a:off x="560996" y="1167295"/>
            <a:ext cx="6893085" cy="512857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" b="98904" l="48480" r="99797">
                        <a14:backgroundMark x1="51155" y1="18003" x2="56425" y2="38430"/>
                        <a14:backgroundMark x1="78111" y1="17138" x2="83948" y2="17600"/>
                        <a14:backgroundMark x1="90393" y1="34853" x2="86502" y2="42297"/>
                        <a14:backgroundMark x1="76895" y1="29313" x2="81111" y2="29717"/>
                        <a14:backgroundMark x1="72112" y1="43335" x2="69558" y2="46971"/>
                        <a14:backgroundMark x1="62708" y1="66763" x2="67329" y2="94057"/>
                        <a14:backgroundMark x1="90839" y1="83612" x2="85732" y2="96826"/>
                        <a14:backgroundMark x1="87515" y1="76399" x2="85286" y2="78707"/>
                        <a14:backgroundMark x1="71828" y1="67455" x2="69558" y2="61050"/>
                        <a14:backgroundMark x1="63600" y1="37796" x2="64329" y2="39931"/>
                        <a14:backgroundMark x1="74058" y1="28448" x2="76611" y2="28852"/>
                        <a14:backgroundMark x1="75111" y1="40392" x2="73612" y2="42527"/>
                        <a14:backgroundMark x1="83948" y1="25274" x2="82124" y2="28448"/>
                        <a14:backgroundMark x1="90393" y1="15234" x2="91123" y2="1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28"/>
          <a:stretch/>
        </p:blipFill>
        <p:spPr>
          <a:xfrm>
            <a:off x="7038173" y="836520"/>
            <a:ext cx="3944406" cy="5300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48" y="3439772"/>
            <a:ext cx="6635439" cy="395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7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7283" y="211675"/>
            <a:ext cx="3627120" cy="77724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1" r="31231"/>
          <a:stretch>
            <a:fillRect/>
          </a:stretch>
        </p:blipFill>
        <p:spPr>
          <a:xfrm>
            <a:off x="1676400" y="211675"/>
            <a:ext cx="4614816" cy="6579324"/>
          </a:xfrm>
        </p:spPr>
      </p:pic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6431280" y="1720116"/>
            <a:ext cx="5638800" cy="3094485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Ежедневные прогулки детей на свежем воздухе, что способствует получению витамина D, укрепляет нервную систему, повышает обмен веществ. При воздействие на организм солнечного света, свежего воздуха, в сочетании с двигательной активностью детей, оказывается наибольший оздоровительный эффект.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367" y1="6608" x2="70809" y2="21233"/>
                        <a14:foregroundMark x1="90739" y1="7401" x2="79719" y2="21498"/>
                        <a14:foregroundMark x1="80774" y1="3348" x2="62251" y2="14097"/>
                        <a14:foregroundMark x1="33411" y1="51718" x2="48066" y2="50396"/>
                        <a14:foregroundMark x1="76905" y1="1498" x2="70457" y2="6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859" y="211675"/>
            <a:ext cx="3978452" cy="5293720"/>
          </a:xfrm>
          <a:prstGeom prst="rect">
            <a:avLst/>
          </a:prstGeom>
        </p:spPr>
      </p:pic>
      <p:pic>
        <p:nvPicPr>
          <p:cNvPr id="7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416550"/>
            <a:ext cx="12192000" cy="14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2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18161"/>
          <a:stretch/>
        </p:blipFill>
        <p:spPr>
          <a:xfrm>
            <a:off x="0" y="0"/>
            <a:ext cx="12192000" cy="6201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8" descr="http://img11.proshkolu.ru/content/media/pic/std/5000000/4208000/4207824-8becd2b6210821d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847">
            <a:off x="-123810" y="3904871"/>
            <a:ext cx="4077694" cy="315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3835021" y="5349922"/>
            <a:ext cx="8120418" cy="1208533"/>
          </a:xfrm>
        </p:spPr>
        <p:txBody>
          <a:bodyPr>
            <a:noAutofit/>
          </a:bodyPr>
          <a:lstStyle/>
          <a:p>
            <a:pPr algn="ctr"/>
            <a:r>
              <a:rPr lang="ru-RU" sz="60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Веселые человечки</a:t>
            </a:r>
            <a:endParaRPr lang="ru-RU" sz="6000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81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455250"/>
            <a:ext cx="8868770" cy="1293028"/>
          </a:xfrm>
        </p:spPr>
        <p:txBody>
          <a:bodyPr>
            <a:normAutofit/>
          </a:bodyPr>
          <a:lstStyle/>
          <a:p>
            <a:r>
              <a:rPr lang="ru-RU" sz="60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Веселые человечки</a:t>
            </a:r>
            <a:endParaRPr lang="ru-RU" sz="6000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idx="1"/>
          </p:nvPr>
        </p:nvSpPr>
        <p:spPr>
          <a:xfrm>
            <a:off x="193243" y="1748278"/>
            <a:ext cx="3956667" cy="34829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 группы:  </a:t>
            </a:r>
          </a:p>
          <a:p>
            <a:pPr marL="17780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весёлые человечки</a:t>
            </a:r>
          </a:p>
          <a:p>
            <a:pPr marL="17780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сердечки</a:t>
            </a:r>
          </a:p>
          <a:p>
            <a:pPr marL="17780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Растём мы, познавая,</a:t>
            </a:r>
          </a:p>
          <a:p>
            <a:pPr marL="17780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учимся играя!».</a:t>
            </a:r>
          </a:p>
          <a:p>
            <a:pPr algn="ctr"/>
            <a:endParaRPr lang="ru-RU" sz="2800" dirty="0"/>
          </a:p>
        </p:txBody>
      </p:sp>
      <p:pic>
        <p:nvPicPr>
          <p:cNvPr id="10" name="Picture 8" descr="http://makets.vsemayki.ru/catalog_img/154134/child/white_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0" b="60600" l="30200" r="68000">
                        <a14:foregroundMark x1="47200" y1="59200" x2="47200" y2="54400"/>
                        <a14:foregroundMark x1="53000" y1="58800" x2="55000" y2="52800"/>
                        <a14:foregroundMark x1="50000" y1="50600" x2="51200" y2="5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08" t="17894" r="31899" b="38302"/>
          <a:stretch/>
        </p:blipFill>
        <p:spPr bwMode="auto">
          <a:xfrm flipH="1">
            <a:off x="1151555" y="4346813"/>
            <a:ext cx="1924334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32" r="6087" b="9371"/>
          <a:stretch/>
        </p:blipFill>
        <p:spPr>
          <a:xfrm>
            <a:off x="4014619" y="1748278"/>
            <a:ext cx="7885043" cy="4684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120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30745" y="292659"/>
            <a:ext cx="12192000" cy="2862144"/>
          </a:xfrm>
        </p:spPr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Веселые человечки</a:t>
            </a:r>
            <a:endParaRPr lang="ru-RU" sz="8800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4768" y="449783"/>
            <a:ext cx="1999397" cy="6858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makets.vsemayki.ru/catalog_img/154130/child/blue_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434" l="1227" r="98773">
                        <a14:backgroundMark x1="0" y1="65297" x2="1840" y2="84932"/>
                        <a14:backgroundMark x1="99387" y1="47489" x2="91411" y2="73059"/>
                        <a14:backgroundMark x1="33742" y1="0" x2="0" y2="913"/>
                        <a14:backgroundMark x1="99387" y1="83105" x2="97546" y2="86301"/>
                        <a14:backgroundMark x1="11043" y1="41553" x2="11656" y2="99543"/>
                        <a14:backgroundMark x1="49080" y1="81735" x2="46012" y2="86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70391" y="4128448"/>
            <a:ext cx="1958248" cy="262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akets.vsemayki.ru/catalog_img/154134/child/white_5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60600" l="30200" r="68000">
                        <a14:foregroundMark x1="47200" y1="59200" x2="47200" y2="54400"/>
                        <a14:foregroundMark x1="53000" y1="58800" x2="55000" y2="52800"/>
                        <a14:foregroundMark x1="50000" y1="50600" x2="51200" y2="5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08" t="17894" r="31899" b="38302"/>
          <a:stretch/>
        </p:blipFill>
        <p:spPr bwMode="auto">
          <a:xfrm>
            <a:off x="7199194" y="3330012"/>
            <a:ext cx="1924334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akets.vsemayki.ru/catalog_img/131399/mamalong/white_5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024" l="9714" r="89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845771">
            <a:off x="3179927" y="48880"/>
            <a:ext cx="3183997" cy="14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akets.vsemayki.ru/catalog_img/154132/child/white_5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00" b="60000" l="37200" r="616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5" t="16868" r="35191" b="40155"/>
          <a:stretch/>
        </p:blipFill>
        <p:spPr bwMode="auto">
          <a:xfrm flipH="1">
            <a:off x="3159457" y="4128448"/>
            <a:ext cx="1937982" cy="27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2" r="64560"/>
          <a:stretch/>
        </p:blipFill>
        <p:spPr>
          <a:xfrm>
            <a:off x="1348666" y="3677660"/>
            <a:ext cx="1913149" cy="27840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8" t="49935" r="-374"/>
          <a:stretch/>
        </p:blipFill>
        <p:spPr>
          <a:xfrm flipH="1">
            <a:off x="2064165" y="-75708"/>
            <a:ext cx="1310184" cy="2435648"/>
          </a:xfrm>
          <a:prstGeom prst="rect">
            <a:avLst/>
          </a:prstGeom>
        </p:spPr>
      </p:pic>
      <p:pic>
        <p:nvPicPr>
          <p:cNvPr id="1028" name="Picture 4" descr="http://makets.vsemayki.ru/catalog_img/154128/child/yellow_50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970" l="9396" r="89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8571" y="3675050"/>
            <a:ext cx="2115403" cy="27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7" t="55545" r="26893"/>
          <a:stretch/>
        </p:blipFill>
        <p:spPr>
          <a:xfrm>
            <a:off x="6901169" y="467868"/>
            <a:ext cx="1733266" cy="21626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1" b="50065"/>
          <a:stretch/>
        </p:blipFill>
        <p:spPr>
          <a:xfrm>
            <a:off x="9266587" y="3523170"/>
            <a:ext cx="1491818" cy="26183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r="30450" b="50065"/>
          <a:stretch/>
        </p:blipFill>
        <p:spPr>
          <a:xfrm flipH="1">
            <a:off x="9618247" y="117450"/>
            <a:ext cx="1859458" cy="22670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6" b="50065"/>
          <a:stretch/>
        </p:blipFill>
        <p:spPr>
          <a:xfrm>
            <a:off x="5813144" y="3579931"/>
            <a:ext cx="1396523" cy="24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4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30745" y="292659"/>
            <a:ext cx="12192000" cy="2862144"/>
          </a:xfrm>
        </p:spPr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Веселые человечки</a:t>
            </a:r>
            <a:endParaRPr lang="ru-RU" sz="8800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4768" y="449783"/>
            <a:ext cx="1999397" cy="6858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makets.vsemayki.ru/catalog_img/154130/child/blue_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434" l="1227" r="98773">
                        <a14:backgroundMark x1="0" y1="65297" x2="1840" y2="84932"/>
                        <a14:backgroundMark x1="99387" y1="47489" x2="91411" y2="73059"/>
                        <a14:backgroundMark x1="33742" y1="0" x2="0" y2="913"/>
                        <a14:backgroundMark x1="99387" y1="83105" x2="97546" y2="86301"/>
                        <a14:backgroundMark x1="11043" y1="41553" x2="11656" y2="99543"/>
                        <a14:backgroundMark x1="49080" y1="81735" x2="46012" y2="86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70391" y="4128448"/>
            <a:ext cx="1958248" cy="262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akets.vsemayki.ru/catalog_img/154134/child/white_5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60600" l="30200" r="68000">
                        <a14:foregroundMark x1="47200" y1="59200" x2="47200" y2="54400"/>
                        <a14:foregroundMark x1="53000" y1="58800" x2="55000" y2="52800"/>
                        <a14:foregroundMark x1="50000" y1="50600" x2="51200" y2="5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08" t="17894" r="31899" b="38302"/>
          <a:stretch/>
        </p:blipFill>
        <p:spPr bwMode="auto">
          <a:xfrm>
            <a:off x="7199194" y="3330012"/>
            <a:ext cx="1924334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akets.vsemayki.ru/catalog_img/131399/mamalong/white_5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024" l="9714" r="89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845771">
            <a:off x="3179927" y="48880"/>
            <a:ext cx="3183997" cy="14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akets.vsemayki.ru/catalog_img/154132/child/white_5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00" b="60000" l="37200" r="616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5" t="16868" r="35191" b="40155"/>
          <a:stretch/>
        </p:blipFill>
        <p:spPr bwMode="auto">
          <a:xfrm flipH="1">
            <a:off x="3159457" y="4128448"/>
            <a:ext cx="1937982" cy="27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2" r="64560"/>
          <a:stretch/>
        </p:blipFill>
        <p:spPr>
          <a:xfrm>
            <a:off x="1348666" y="3677660"/>
            <a:ext cx="1913149" cy="27840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8" t="49935" r="-374"/>
          <a:stretch/>
        </p:blipFill>
        <p:spPr>
          <a:xfrm flipH="1">
            <a:off x="2064165" y="-75708"/>
            <a:ext cx="1310184" cy="2435648"/>
          </a:xfrm>
          <a:prstGeom prst="rect">
            <a:avLst/>
          </a:prstGeom>
        </p:spPr>
      </p:pic>
      <p:pic>
        <p:nvPicPr>
          <p:cNvPr id="1028" name="Picture 4" descr="http://makets.vsemayki.ru/catalog_img/154128/child/yellow_50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970" l="9396" r="89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8571" y="3675050"/>
            <a:ext cx="2115403" cy="27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7" t="55545" r="26893"/>
          <a:stretch/>
        </p:blipFill>
        <p:spPr>
          <a:xfrm>
            <a:off x="6901169" y="467868"/>
            <a:ext cx="1733266" cy="21626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1" b="50065"/>
          <a:stretch/>
        </p:blipFill>
        <p:spPr>
          <a:xfrm>
            <a:off x="9266587" y="3523170"/>
            <a:ext cx="1491818" cy="26183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r="30450" b="50065"/>
          <a:stretch/>
        </p:blipFill>
        <p:spPr>
          <a:xfrm flipH="1">
            <a:off x="9618247" y="117450"/>
            <a:ext cx="1859458" cy="22670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6" b="50065"/>
          <a:stretch/>
        </p:blipFill>
        <p:spPr>
          <a:xfrm>
            <a:off x="5813144" y="3579931"/>
            <a:ext cx="1396523" cy="24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3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30745" y="292659"/>
            <a:ext cx="12192000" cy="2862144"/>
          </a:xfrm>
        </p:spPr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Веселые человечки</a:t>
            </a:r>
            <a:endParaRPr lang="ru-RU" sz="8800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4768" y="449783"/>
            <a:ext cx="1999397" cy="6858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makets.vsemayki.ru/catalog_img/154130/child/blue_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434" l="1227" r="98773">
                        <a14:backgroundMark x1="0" y1="65297" x2="1840" y2="84932"/>
                        <a14:backgroundMark x1="99387" y1="47489" x2="91411" y2="73059"/>
                        <a14:backgroundMark x1="33742" y1="0" x2="0" y2="913"/>
                        <a14:backgroundMark x1="99387" y1="83105" x2="97546" y2="86301"/>
                        <a14:backgroundMark x1="11043" y1="41553" x2="11656" y2="99543"/>
                        <a14:backgroundMark x1="49080" y1="81735" x2="46012" y2="86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70391" y="4128448"/>
            <a:ext cx="1958248" cy="262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akets.vsemayki.ru/catalog_img/154134/child/white_5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60600" l="30200" r="68000">
                        <a14:foregroundMark x1="47200" y1="59200" x2="47200" y2="54400"/>
                        <a14:foregroundMark x1="53000" y1="58800" x2="55000" y2="52800"/>
                        <a14:foregroundMark x1="50000" y1="50600" x2="51200" y2="5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08" t="17894" r="31899" b="38302"/>
          <a:stretch/>
        </p:blipFill>
        <p:spPr bwMode="auto">
          <a:xfrm>
            <a:off x="7199194" y="3330012"/>
            <a:ext cx="1924334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akets.vsemayki.ru/catalog_img/131399/mamalong/white_5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024" l="9714" r="89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845771">
            <a:off x="3179927" y="48880"/>
            <a:ext cx="3183997" cy="14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akets.vsemayki.ru/catalog_img/154132/child/white_5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00" b="60000" l="37200" r="616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5" t="16868" r="35191" b="40155"/>
          <a:stretch/>
        </p:blipFill>
        <p:spPr bwMode="auto">
          <a:xfrm flipH="1">
            <a:off x="3159457" y="4128448"/>
            <a:ext cx="1937982" cy="27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2" r="64560"/>
          <a:stretch/>
        </p:blipFill>
        <p:spPr>
          <a:xfrm>
            <a:off x="1348666" y="3677660"/>
            <a:ext cx="1913149" cy="27840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8" t="49935" r="-374"/>
          <a:stretch/>
        </p:blipFill>
        <p:spPr>
          <a:xfrm flipH="1">
            <a:off x="2064165" y="-75708"/>
            <a:ext cx="1310184" cy="2435648"/>
          </a:xfrm>
          <a:prstGeom prst="rect">
            <a:avLst/>
          </a:prstGeom>
        </p:spPr>
      </p:pic>
      <p:pic>
        <p:nvPicPr>
          <p:cNvPr id="1028" name="Picture 4" descr="http://makets.vsemayki.ru/catalog_img/154128/child/yellow_50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970" l="9396" r="89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8571" y="3675050"/>
            <a:ext cx="2115403" cy="27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7" t="55545" r="26893"/>
          <a:stretch/>
        </p:blipFill>
        <p:spPr>
          <a:xfrm>
            <a:off x="6901169" y="467868"/>
            <a:ext cx="1733266" cy="21626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1" b="50065"/>
          <a:stretch/>
        </p:blipFill>
        <p:spPr>
          <a:xfrm>
            <a:off x="9266587" y="3523170"/>
            <a:ext cx="1491818" cy="26183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r="30450" b="50065"/>
          <a:stretch/>
        </p:blipFill>
        <p:spPr>
          <a:xfrm flipH="1">
            <a:off x="9618247" y="117450"/>
            <a:ext cx="1859458" cy="22670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6" b="50065"/>
          <a:stretch/>
        </p:blipFill>
        <p:spPr>
          <a:xfrm>
            <a:off x="5813144" y="3579931"/>
            <a:ext cx="1396523" cy="24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3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3-HD-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" y="21291"/>
            <a:ext cx="12192000" cy="14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4075" y="0"/>
            <a:ext cx="4787061" cy="1752599"/>
          </a:xfrm>
        </p:spPr>
        <p:txBody>
          <a:bodyPr/>
          <a:lstStyle/>
          <a:p>
            <a:pPr algn="ctr"/>
            <a:r>
              <a:rPr lang="ru-RU" dirty="0" err="1" smtClean="0"/>
              <a:t>Босохождение</a:t>
            </a:r>
            <a:endParaRPr lang="ru-RU" dirty="0"/>
          </a:p>
        </p:txBody>
      </p:sp>
      <p:pic>
        <p:nvPicPr>
          <p:cNvPr id="6" name="Picture 7" descr="C3-HD-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8196" y="5416550"/>
            <a:ext cx="12192000" cy="1441450"/>
          </a:xfrm>
          <a:prstGeom prst="rect">
            <a:avLst/>
          </a:prstGeom>
        </p:spPr>
      </p:pic>
      <p:pic>
        <p:nvPicPr>
          <p:cNvPr id="7" name="Picture 2" descr="http://makets.vsemayki.ru/catalog_img/154130/child/blue_5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434" l="1227" r="98773">
                        <a14:backgroundMark x1="0" y1="65297" x2="1840" y2="84932"/>
                        <a14:backgroundMark x1="99387" y1="47489" x2="91411" y2="73059"/>
                        <a14:backgroundMark x1="33742" y1="0" x2="0" y2="913"/>
                        <a14:backgroundMark x1="99387" y1="83105" x2="97546" y2="86301"/>
                        <a14:backgroundMark x1="11043" y1="41553" x2="11656" y2="99543"/>
                        <a14:backgroundMark x1="49080" y1="81735" x2="46012" y2="86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49" y="4230156"/>
            <a:ext cx="1958248" cy="262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8749" y="1266513"/>
            <a:ext cx="10820400" cy="4024125"/>
          </a:xfrm>
        </p:spPr>
        <p:txBody>
          <a:bodyPr>
            <a:normAutofit fontScale="92500"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Босохождение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или, как говорят врачи, акупрессура биологически активных точек стопы, в качестве закаливающего средства было известно в древности многим народам.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Босохождение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помимо заметно закаливающего эффекта, оказывает благотворное влияние на психоэмоциональную сферу человека, косвенно снижает обострение стенокардии, функциональных заболеваний нервной системы.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босиком – это своеобразные сеансы точечного массажа, поскольку на стопах имеется представительство всего организма. Нажимая на них, можно снять боли, оказать лечебное воздействие на определённые органы.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/>
              <a:t>Цель: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Тренировать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терморегуляционные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механизмы, способствовать закаливанию организма, профилактика заболеваний гриппом, профилактика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плоскостопия.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9923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2000">
        <p15:prstTrans prst="origami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3-HD-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144145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11" b="3226"/>
          <a:stretch/>
        </p:blipFill>
        <p:spPr>
          <a:xfrm>
            <a:off x="3765061" y="213600"/>
            <a:ext cx="8340504" cy="662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C3-HD-BT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8" t="49935" r="-374"/>
          <a:stretch/>
        </p:blipFill>
        <p:spPr>
          <a:xfrm flipH="1">
            <a:off x="67940" y="2874400"/>
            <a:ext cx="1310184" cy="2435648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1370" y="2473377"/>
            <a:ext cx="3778440" cy="1052187"/>
          </a:xfrm>
        </p:spPr>
        <p:txBody>
          <a:bodyPr>
            <a:noAutofit/>
          </a:bodyPr>
          <a:lstStyle/>
          <a:p>
            <a:pPr algn="ctr"/>
            <a:r>
              <a:rPr lang="ru-RU" sz="2000" cap="none" dirty="0">
                <a:ln w="0"/>
                <a:solidFill>
                  <a:srgbClr val="C00000"/>
                </a:solidFill>
              </a:rPr>
              <a:t>Закаливание: хождение по коврику с шипами, по ребристой доске, пуговичному коврику, по полу босиком с элементами профилактики </a:t>
            </a:r>
            <a:r>
              <a:rPr lang="ru-RU" sz="2000" cap="none" dirty="0" smtClean="0">
                <a:ln w="0"/>
                <a:solidFill>
                  <a:srgbClr val="C00000"/>
                </a:solidFill>
              </a:rPr>
              <a:t>плоскостопия</a:t>
            </a:r>
            <a:br>
              <a:rPr lang="ru-RU" sz="2000" cap="none" dirty="0" smtClean="0">
                <a:ln w="0"/>
                <a:solidFill>
                  <a:srgbClr val="C00000"/>
                </a:solidFill>
              </a:rPr>
            </a:br>
            <a:r>
              <a:rPr lang="ru-RU" sz="2000" cap="none" dirty="0">
                <a:ln w="0"/>
                <a:solidFill>
                  <a:srgbClr val="C00000"/>
                </a:solidFill>
              </a:rPr>
              <a:t/>
            </a:r>
            <a:br>
              <a:rPr lang="ru-RU" sz="2000" cap="none" dirty="0">
                <a:ln w="0"/>
                <a:solidFill>
                  <a:srgbClr val="C00000"/>
                </a:solidFill>
              </a:rPr>
            </a:br>
            <a:r>
              <a:rPr lang="ru-RU" sz="2000" cap="none" dirty="0">
                <a:ln w="0"/>
                <a:solidFill>
                  <a:srgbClr val="C00000"/>
                </a:solidFill>
              </a:rPr>
              <a:t/>
            </a:r>
            <a:br>
              <a:rPr lang="ru-RU" sz="2000" cap="none" dirty="0">
                <a:ln w="0"/>
                <a:solidFill>
                  <a:srgbClr val="C00000"/>
                </a:solidFill>
              </a:rPr>
            </a:br>
            <a:r>
              <a:rPr lang="ru-RU" sz="2000" cap="none" dirty="0" smtClean="0">
                <a:ln w="0"/>
                <a:solidFill>
                  <a:srgbClr val="C00000"/>
                </a:solidFill>
              </a:rPr>
              <a:t>        Раз, Два, Три,</a:t>
            </a:r>
            <a:br>
              <a:rPr lang="ru-RU" sz="2000" cap="none" dirty="0" smtClean="0">
                <a:ln w="0"/>
                <a:solidFill>
                  <a:srgbClr val="C00000"/>
                </a:solidFill>
              </a:rPr>
            </a:br>
            <a:r>
              <a:rPr lang="ru-RU" sz="2000" cap="none" dirty="0" smtClean="0">
                <a:ln w="0"/>
                <a:solidFill>
                  <a:srgbClr val="C00000"/>
                </a:solidFill>
              </a:rPr>
              <a:t>          На </a:t>
            </a:r>
            <a:r>
              <a:rPr lang="ru-RU" sz="2000" cap="none" dirty="0" smtClean="0">
                <a:ln w="0"/>
                <a:solidFill>
                  <a:srgbClr val="C00000"/>
                </a:solidFill>
              </a:rPr>
              <a:t>закалку </a:t>
            </a:r>
            <a:r>
              <a:rPr lang="ru-RU" sz="2000" cap="none" dirty="0" smtClean="0">
                <a:ln w="0"/>
                <a:solidFill>
                  <a:srgbClr val="C00000"/>
                </a:solidFill>
              </a:rPr>
              <a:t>выходи!</a:t>
            </a:r>
            <a:endParaRPr lang="ru-RU" sz="2000" cap="none" dirty="0">
              <a:ln w="0"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825" y="2133"/>
            <a:ext cx="4307175" cy="6855866"/>
          </a:xfrm>
          <a:prstGeom prst="rect">
            <a:avLst/>
          </a:prstGeom>
        </p:spPr>
      </p:pic>
      <p:pic>
        <p:nvPicPr>
          <p:cNvPr id="5" name="Picture 7" descr="C3-HD-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"/>
            <a:ext cx="12192000" cy="1441450"/>
          </a:xfrm>
          <a:prstGeom prst="rect">
            <a:avLst/>
          </a:prstGeom>
        </p:spPr>
      </p:pic>
      <p:pic>
        <p:nvPicPr>
          <p:cNvPr id="8" name="Picture 7" descr="C3-HD-TOP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7615450" y="5416549"/>
            <a:ext cx="4576549" cy="1441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01" l="8065" r="93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967429" y="-172336"/>
            <a:ext cx="1774209" cy="3207225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5406" y="1036623"/>
            <a:ext cx="7649420" cy="557724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повышенной заболеваемости гриппа и </a:t>
            </a:r>
            <a:endPara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ОРЗ 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Лук, чеснок 2. Полоскание полости рта чесночным настоем перед прогулкой (с 1.10 по 1.05)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носоглотки чесночным раствором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профилактика и санация полости рта при ангинах, воспалительных процессах полости рта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зубчик чеснока на 1 стакан воды.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Чеснок размять, залить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охлаждённой кипячёной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 и настоять 1 час. Раствор использовать в течении 2-х часов после приготовления </a:t>
            </a:r>
          </a:p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лекарственное средство (известно со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времён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Гиппократа), которое очищает кровь, убивает болезнетворные микробы, как средство против ОРЗ, ОРВИ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Полоскать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горло, кому необходимо можно капать в нос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с 1 октября по 30 апреля ежедневно после занятий, перед выходом на прогулку.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0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3-HD-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25"/>
            <a:ext cx="12192000" cy="14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1921" y="217915"/>
            <a:ext cx="6745574" cy="69648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Солевое закаливание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91921" y="1162539"/>
            <a:ext cx="2758189" cy="4898949"/>
          </a:xfrm>
        </p:spPr>
      </p:pic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>
          <a:xfrm>
            <a:off x="7450110" y="1280665"/>
            <a:ext cx="3687581" cy="3094485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Эффективным средством закаливания в дошкольном учреждении является хождение по солевым дорожкам. Эффект солевых дорожек заключается в том, что соль раздражает стопу ребёнка, богатую нервными окончаниями.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C3-HD-BT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12187" r="24835" b="16090"/>
          <a:stretch/>
        </p:blipFill>
        <p:spPr>
          <a:xfrm>
            <a:off x="2847074" y="0"/>
            <a:ext cx="2931826" cy="57404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16100" r="16446" b="11929"/>
          <a:stretch/>
        </p:blipFill>
        <p:spPr>
          <a:xfrm>
            <a:off x="23823" y="576300"/>
            <a:ext cx="2704387" cy="50150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3" b="93064" l="9375" r="99554">
                        <a14:foregroundMark x1="22098" y1="31214" x2="31473" y2="40896"/>
                        <a14:foregroundMark x1="29241" y1="87717" x2="29911" y2="85116"/>
                        <a14:foregroundMark x1="64063" y1="76590" x2="81250" y2="87717"/>
                        <a14:foregroundMark x1="83929" y1="77601" x2="59152" y2="78757"/>
                        <a14:foregroundMark x1="64063" y1="70087" x2="64063" y2="70087"/>
                        <a14:foregroundMark x1="69643" y1="65173" x2="69643" y2="65173"/>
                        <a14:foregroundMark x1="54688" y1="84104" x2="70759" y2="85549"/>
                        <a14:foregroundMark x1="44196" y1="86561" x2="40848" y2="88439"/>
                        <a14:foregroundMark x1="68527" y1="88006" x2="67857" y2="88728"/>
                        <a14:foregroundMark x1="72545" y1="87861" x2="72545" y2="89595"/>
                        <a14:foregroundMark x1="99554" y1="80058" x2="99554" y2="80058"/>
                        <a14:foregroundMark x1="82366" y1="87717" x2="81696" y2="89595"/>
                        <a14:backgroundMark x1="17634" y1="85116" x2="25446" y2="93786"/>
                        <a14:backgroundMark x1="58036" y1="88728" x2="58036" y2="89884"/>
                        <a14:backgroundMark x1="68527" y1="89162" x2="67857" y2="91185"/>
                        <a14:backgroundMark x1="77902" y1="89162" x2="77902" y2="9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77" y="3718704"/>
            <a:ext cx="2398810" cy="370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49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45" y="876768"/>
            <a:ext cx="5675545" cy="56741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2600" y="298834"/>
            <a:ext cx="6340590" cy="115586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C3-HD-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1441450"/>
          </a:xfrm>
          <a:prstGeom prst="rect">
            <a:avLst/>
          </a:prstGeom>
        </p:spPr>
      </p:pic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8196" y="5416550"/>
            <a:ext cx="12192000" cy="14414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4080" y="990600"/>
            <a:ext cx="5532119" cy="52280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 позволяет избежать многих заболеваний. Главное в нормализации дыхания: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Дышать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нос. Первый аспект дыхания базируется на том, что носовые ходы связаны с рядом нервных структур спинного мозга, которые управляют работой внутренних органов человека.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Дышать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животом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диафрагментально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Второй аспект дыхания связан с наполнением жизненной энергии – мы приводим себя в гармонию.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Цель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полноценный дренаж бронхов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очистить слизистую дыхательных путей,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дыхательную мускулатуру.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45" y="248596"/>
            <a:ext cx="4560757" cy="71077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питание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70046" y="494675"/>
            <a:ext cx="6621953" cy="5711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28" y="994252"/>
            <a:ext cx="5333591" cy="5527717"/>
          </a:xfrm>
        </p:spPr>
        <p:txBody>
          <a:bodyPr>
            <a:normAutofit fontScale="92500" lnSpcReduction="1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питание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питание, обеспечивающее рост, нормальное развитие и жизнедеятельность человека, способствующее укреплению его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и профилактике заболеваний. Соблюдение правил здорового питания в сочетании с регулярными физическими упражнениями сокращает риск хронических заболеваний и расстройств.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питание детей - необходимое условие обеспечения здоровья, устойчивости к действию инфекций и других неблагоприятных факторов, способности к обучению и работоспособности во все возрастные периоды.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этим организация рационов питания во время воспитательного и учебного процесса является одним из важных факторов профилактики заболеваний и поддержания здоровья детей, а обеспечение полноценного и безопасного питания дошкольников является приоритетным направлением в осуществление государственного санитарно-эпидемиологического надзора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Picture 7" descr="C3-HD-T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6"/>
            <a:ext cx="12192000" cy="1441450"/>
          </a:xfrm>
          <a:prstGeom prst="rect">
            <a:avLst/>
          </a:prstGeom>
        </p:spPr>
      </p:pic>
      <p:pic>
        <p:nvPicPr>
          <p:cNvPr id="11" name="Picture 7" descr="C3-HD-T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416550"/>
            <a:ext cx="12192000" cy="1441450"/>
          </a:xfrm>
          <a:prstGeom prst="rect">
            <a:avLst/>
          </a:prstGeom>
        </p:spPr>
      </p:pic>
      <p:pic>
        <p:nvPicPr>
          <p:cNvPr id="10" name="Picture 4" descr="http://makets.vsemayki.ru/catalog_img/154128/child/yellow_5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970" l="9396" r="89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2361" y="4071364"/>
            <a:ext cx="2115403" cy="27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makets.vsemayki.ru/catalog_img/154132/child/white_5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000" b="60000" l="37200" r="616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5" t="16868" r="35191" b="40155"/>
          <a:stretch/>
        </p:blipFill>
        <p:spPr bwMode="auto">
          <a:xfrm flipH="1">
            <a:off x="10057475" y="4128448"/>
            <a:ext cx="1937982" cy="27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1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38" y="1638062"/>
            <a:ext cx="5531350" cy="513487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2188" y="0"/>
            <a:ext cx="6488785" cy="1460310"/>
          </a:xfrm>
        </p:spPr>
        <p:txBody>
          <a:bodyPr>
            <a:noAutofit/>
          </a:bodyPr>
          <a:lstStyle/>
          <a:p>
            <a:pPr algn="ctr"/>
            <a:r>
              <a:rPr lang="ru-RU" sz="2000" cap="none" dirty="0">
                <a:ln w="0"/>
                <a:solidFill>
                  <a:srgbClr val="C00000"/>
                </a:solidFill>
              </a:rPr>
              <a:t>И</a:t>
            </a:r>
            <a:r>
              <a:rPr lang="ru-RU" sz="2000" cap="none" dirty="0" smtClean="0">
                <a:ln w="0"/>
                <a:solidFill>
                  <a:srgbClr val="C00000"/>
                </a:solidFill>
              </a:rPr>
              <a:t>гра- залог </a:t>
            </a:r>
            <a:r>
              <a:rPr lang="ru-RU" sz="2000" cap="none" dirty="0">
                <a:ln w="0"/>
                <a:solidFill>
                  <a:srgbClr val="C00000"/>
                </a:solidFill>
              </a:rPr>
              <a:t>психического </a:t>
            </a:r>
            <a:r>
              <a:rPr lang="ru-RU" sz="2000" cap="none" dirty="0" smtClean="0">
                <a:ln w="0"/>
                <a:solidFill>
                  <a:srgbClr val="C00000"/>
                </a:solidFill>
              </a:rPr>
              <a:t>здоровья.</a:t>
            </a:r>
            <a:br>
              <a:rPr lang="ru-RU" sz="2000" cap="none" dirty="0" smtClean="0">
                <a:ln w="0"/>
                <a:solidFill>
                  <a:srgbClr val="C00000"/>
                </a:solidFill>
              </a:rPr>
            </a:br>
            <a:r>
              <a:rPr lang="ru-RU" sz="2000" cap="none" dirty="0" smtClean="0">
                <a:ln w="0"/>
                <a:solidFill>
                  <a:srgbClr val="C00000"/>
                </a:solidFill>
              </a:rPr>
              <a:t> </a:t>
            </a:r>
            <a:r>
              <a:rPr lang="ru-RU" sz="2000" cap="none" dirty="0" smtClean="0">
                <a:ln w="0"/>
                <a:solidFill>
                  <a:srgbClr val="C00000"/>
                </a:solidFill>
              </a:rPr>
              <a:t>Раз</a:t>
            </a:r>
            <a:r>
              <a:rPr lang="ru-RU" sz="2000" cap="none" dirty="0">
                <a:ln w="0"/>
                <a:solidFill>
                  <a:srgbClr val="C00000"/>
                </a:solidFill>
              </a:rPr>
              <a:t>, два, три, четыре, пять,</a:t>
            </a:r>
            <a:br>
              <a:rPr lang="ru-RU" sz="2000" cap="none" dirty="0">
                <a:ln w="0"/>
                <a:solidFill>
                  <a:srgbClr val="C00000"/>
                </a:solidFill>
              </a:rPr>
            </a:br>
            <a:r>
              <a:rPr lang="ru-RU" sz="2000" cap="none" dirty="0">
                <a:ln w="0"/>
                <a:solidFill>
                  <a:srgbClr val="C00000"/>
                </a:solidFill>
              </a:rPr>
              <a:t>Будем дружно мы играть.</a:t>
            </a:r>
            <a:r>
              <a:rPr lang="ru-RU" sz="2800" cap="none" dirty="0">
                <a:ln w="0"/>
                <a:solidFill>
                  <a:srgbClr val="C00000"/>
                </a:solidFill>
              </a:rPr>
              <a:t/>
            </a:r>
            <a:br>
              <a:rPr lang="ru-RU" sz="2800" cap="none" dirty="0">
                <a:ln w="0"/>
                <a:solidFill>
                  <a:srgbClr val="C00000"/>
                </a:solidFill>
              </a:rPr>
            </a:br>
            <a:endParaRPr lang="ru-RU" sz="2800" cap="none" dirty="0">
              <a:ln w="0"/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562188" y="1148231"/>
            <a:ext cx="6680452" cy="5085663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 беспокоит будущее здоровье вашего ребёнка, если вы хотите чтобы, не смотря на все современные трудности, такие, как плохая экология и эмоциональные стрессы, ваш малыш вырос крепким, не откладывайте на потом развитие двигательной активности. Ничто так не ослабляет детский организм, как продолжительное физическое бездействие.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испытывают очень большую потребность в движении, причем, чем младше ребёнок, тем труднее ему эту потребность подавить. Как часто можно услышать от родителей: "Не вертись! Не бегай! Не прыгай!". Подумайте! Ведь вам никогда не приходит в голову лишать ребёнка еды или сна? Почему же многие из нас считают возможным ограничивать его движение?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Учёные подсчитали, что ребёнок раннего и дошкольного возраста, свободно двигаясь, бегая и прыгая, преодолевает за день 23 км. Следовательно, ничего не нужно придумывать специально. Задача взрослых состоит лишь в том, чтобы создать малышу необходимые условия для нормального физического развития. Если вы пока не готовы отдавать ребенка в какой-либо спорт, то подвижные игры вполне могут заменить спортивные секции и окажут положительное воздействие на детское здоровье.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 детской площадке, в парке, куда вы ходите гулять с ребёнком, есть качели, горки, "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лазалки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- не проходите мимо. Качели - замечательное средство для тренировки вестибулярного аппарата и улучшения мозгового кровообращения.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1" b="89883" l="9956" r="95022">
                        <a14:foregroundMark x1="54319" y1="73800" x2="47145" y2="68742"/>
                        <a14:backgroundMark x1="47145" y1="76783" x2="47731" y2="83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0921" y="134911"/>
            <a:ext cx="2834569" cy="31997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73" b="89737" l="0" r="90037">
                        <a14:backgroundMark x1="26568" y1="80668" x2="59041" y2="84487"/>
                        <a14:backgroundMark x1="67528" y1="74702" x2="63469" y2="79714"/>
                        <a14:backgroundMark x1="60517" y1="83055" x2="33579" y2="88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65653" y="177752"/>
            <a:ext cx="2096535" cy="32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0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735</TotalTime>
  <Words>1000</Words>
  <Application>Microsoft Office PowerPoint</Application>
  <PresentationFormat>Широкоэкранный</PresentationFormat>
  <Paragraphs>85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Comic Sans MS</vt:lpstr>
      <vt:lpstr>Times New Roman</vt:lpstr>
      <vt:lpstr>Wingdings</vt:lpstr>
      <vt:lpstr>След самолета</vt:lpstr>
      <vt:lpstr>Веселые человечки</vt:lpstr>
      <vt:lpstr>Веселые человечки</vt:lpstr>
      <vt:lpstr>Босохождение</vt:lpstr>
      <vt:lpstr>Закаливание: хождение по коврику с шипами, по ребристой доске, пуговичному коврику, по полу босиком с элементами профилактики плоскостопия           Раз, Два, Три,           На закалку выходи!</vt:lpstr>
      <vt:lpstr>Презентация PowerPoint</vt:lpstr>
      <vt:lpstr>Солевое закаливание</vt:lpstr>
      <vt:lpstr>Дыхательная гимнастика </vt:lpstr>
      <vt:lpstr>Здоровое питание </vt:lpstr>
      <vt:lpstr>Игра- залог психического здоровья.  Раз, два, три, четыре, пять, Будем дружно мы играть. </vt:lpstr>
      <vt:lpstr>Презентация PowerPoint</vt:lpstr>
      <vt:lpstr>Презентация PowerPoint</vt:lpstr>
      <vt:lpstr>Развитее воображения (Сочинение сказок)  </vt:lpstr>
      <vt:lpstr>Арт-Педагогика</vt:lpstr>
      <vt:lpstr>Кварцевание и проветривание</vt:lpstr>
      <vt:lpstr>Здоровый сон</vt:lpstr>
      <vt:lpstr>Бассейн</vt:lpstr>
      <vt:lpstr>Уборка: Ежедневная влажная и генеральная 1 раз в месяц</vt:lpstr>
      <vt:lpstr>Свежий воздух</vt:lpstr>
      <vt:lpstr>Веселые человечки</vt:lpstr>
      <vt:lpstr>Веселые человечки</vt:lpstr>
      <vt:lpstr>Веселые человечки</vt:lpstr>
      <vt:lpstr>Веселые человечки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Парикмахерская</dc:title>
  <dc:creator>Татьяна Лебедева</dc:creator>
  <cp:lastModifiedBy>Татьяна Лебедева</cp:lastModifiedBy>
  <cp:revision>75</cp:revision>
  <dcterms:created xsi:type="dcterms:W3CDTF">2013-12-04T00:25:11Z</dcterms:created>
  <dcterms:modified xsi:type="dcterms:W3CDTF">2014-03-05T07:45:00Z</dcterms:modified>
</cp:coreProperties>
</file>